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6858000" cx="9144000"/>
  <p:notesSz cx="6858000" cy="9144000"/>
  <p:embeddedFontLst>
    <p:embeddedFont>
      <p:font typeface="Average"/>
      <p:regular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6" roundtripDataSignature="AMtx7midjcPVqKrnhKmFASiY1XCuBrFg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customschemas.google.com/relationships/presentationmetadata" Target="metadata"/><Relationship Id="rId23" Type="http://schemas.openxmlformats.org/officeDocument/2006/relationships/slide" Target="slides/slide18.xml"/><Relationship Id="rId45" Type="http://schemas.openxmlformats.org/officeDocument/2006/relationships/font" Target="fonts/Averag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3" name="Google Shape;193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0" name="Google Shape;20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Teachers can model this.  Many student may  not have their planner as we did not ask them to bring it. You may want to project the picture of the page.  </a:t>
            </a:r>
            <a:endParaRPr/>
          </a:p>
        </p:txBody>
      </p:sp>
      <p:sp>
        <p:nvSpPr>
          <p:cNvPr id="206" name="Google Shape;20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3" name="Google Shape;21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0" name="Google Shape;22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7" name="Google Shape;22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9" name="Google Shape;23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6" name="Google Shape;24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1" name="Google Shape;26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0" name="Google Shape;270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1b586930a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91b586930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8" name="Google Shape;278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5" name="Google Shape;285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4" name="Google Shape;294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0" name="Google Shape;300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7" name="Google Shape;307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4" name="Google Shape;314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1" name="Google Shape;321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8" name="Google Shape;328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5" name="Google Shape;335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2" name="Google Shape;342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9" name="Google Shape;349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5" name="Google Shape;355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8fea857e8b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g8fea857e8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91b586930a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91b586930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91b586930a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91b586930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91b586930a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91b586930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91b586930a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91b586930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91b586930a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91b586930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91b586930a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91b586930a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3" name="Google Shape;403;p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5" name="Google Shape;17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9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15;p59"/>
          <p:cNvSpPr txBox="1"/>
          <p:nvPr>
            <p:ph type="ctrTitle"/>
          </p:nvPr>
        </p:nvSpPr>
        <p:spPr>
          <a:xfrm>
            <a:off x="762000" y="3200400"/>
            <a:ext cx="7543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Impact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9"/>
          <p:cNvSpPr txBox="1"/>
          <p:nvPr>
            <p:ph idx="1" type="subTitle"/>
          </p:nvPr>
        </p:nvSpPr>
        <p:spPr>
          <a:xfrm>
            <a:off x="762000" y="47244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" name="Google Shape;17;p59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9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9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59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8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68"/>
          <p:cNvSpPr txBox="1"/>
          <p:nvPr>
            <p:ph idx="1" type="body"/>
          </p:nvPr>
        </p:nvSpPr>
        <p:spPr>
          <a:xfrm rot="5400000">
            <a:off x="2590800" y="-990600"/>
            <a:ext cx="3886200" cy="7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68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68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68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68"/>
          <p:cNvSpPr/>
          <p:nvPr/>
        </p:nvSpPr>
        <p:spPr>
          <a:xfrm rot="-892252">
            <a:off x="-895918" y="-766298"/>
            <a:ext cx="8332816" cy="5894380"/>
          </a:xfrm>
          <a:custGeom>
            <a:rect b="b" l="l" r="r" t="t"/>
            <a:pathLst>
              <a:path extrusionOk="0" h="5894380" w="8332816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lt1">
              <a:alpha val="4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68"/>
          <p:cNvSpPr/>
          <p:nvPr/>
        </p:nvSpPr>
        <p:spPr>
          <a:xfrm rot="-892252">
            <a:off x="64746" y="5089618"/>
            <a:ext cx="8528044" cy="2911464"/>
          </a:xfrm>
          <a:custGeom>
            <a:rect b="b" l="l" r="r" t="t"/>
            <a:pathLst>
              <a:path extrusionOk="0" h="2911464" w="852804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lt1">
              <a:alpha val="6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68"/>
          <p:cNvSpPr/>
          <p:nvPr/>
        </p:nvSpPr>
        <p:spPr>
          <a:xfrm rot="-892252">
            <a:off x="8533928" y="3839503"/>
            <a:ext cx="1011244" cy="2994350"/>
          </a:xfrm>
          <a:custGeom>
            <a:rect b="b" l="l" r="r" t="t"/>
            <a:pathLst>
              <a:path extrusionOk="0" h="2994350" w="1011244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68"/>
          <p:cNvSpPr/>
          <p:nvPr/>
        </p:nvSpPr>
        <p:spPr>
          <a:xfrm rot="-892252">
            <a:off x="7588490" y="-321837"/>
            <a:ext cx="1976541" cy="4072806"/>
          </a:xfrm>
          <a:custGeom>
            <a:rect b="b" l="l" r="r" t="t"/>
            <a:pathLst>
              <a:path extrusionOk="0" h="4072806" w="1976541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lt1">
              <a:alpha val="3450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9"/>
          <p:cNvSpPr txBox="1"/>
          <p:nvPr>
            <p:ph type="title"/>
          </p:nvPr>
        </p:nvSpPr>
        <p:spPr>
          <a:xfrm rot="5400000">
            <a:off x="-1028700" y="2476500"/>
            <a:ext cx="541019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9"/>
          <p:cNvSpPr txBox="1"/>
          <p:nvPr>
            <p:ph idx="1" type="body"/>
          </p:nvPr>
        </p:nvSpPr>
        <p:spPr>
          <a:xfrm rot="5400000">
            <a:off x="3009900" y="266701"/>
            <a:ext cx="4876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9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69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69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69"/>
          <p:cNvSpPr/>
          <p:nvPr/>
        </p:nvSpPr>
        <p:spPr>
          <a:xfrm rot="-892252">
            <a:off x="-882907" y="-626065"/>
            <a:ext cx="7440156" cy="7347127"/>
          </a:xfrm>
          <a:custGeom>
            <a:rect b="b" l="l" r="r" t="t"/>
            <a:pathLst>
              <a:path extrusionOk="0" h="7347127" w="7440156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lt1">
              <a:alpha val="4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69"/>
          <p:cNvSpPr/>
          <p:nvPr/>
        </p:nvSpPr>
        <p:spPr>
          <a:xfrm rot="-892252">
            <a:off x="3227235" y="6274264"/>
            <a:ext cx="4396677" cy="1167472"/>
          </a:xfrm>
          <a:custGeom>
            <a:rect b="b" l="l" r="r" t="t"/>
            <a:pathLst>
              <a:path extrusionOk="0" h="1167472" w="4396677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lt1">
              <a:alpha val="3450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69"/>
          <p:cNvSpPr/>
          <p:nvPr/>
        </p:nvSpPr>
        <p:spPr>
          <a:xfrm rot="-892252">
            <a:off x="7659524" y="5459724"/>
            <a:ext cx="1710569" cy="1538689"/>
          </a:xfrm>
          <a:custGeom>
            <a:rect b="b" l="l" r="r" t="t"/>
            <a:pathLst>
              <a:path extrusionOk="0" h="1538689" w="171056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69"/>
          <p:cNvSpPr/>
          <p:nvPr/>
        </p:nvSpPr>
        <p:spPr>
          <a:xfrm rot="-892252">
            <a:off x="6666426" y="-490731"/>
            <a:ext cx="3065776" cy="5811871"/>
          </a:xfrm>
          <a:custGeom>
            <a:rect b="b" l="l" r="r" t="t"/>
            <a:pathLst>
              <a:path extrusionOk="0" h="5811871" w="3065776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lt1">
              <a:alpha val="6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0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0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60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0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0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60"/>
          <p:cNvSpPr/>
          <p:nvPr/>
        </p:nvSpPr>
        <p:spPr>
          <a:xfrm rot="907748">
            <a:off x="-865440" y="850599"/>
            <a:ext cx="3615441" cy="6151724"/>
          </a:xfrm>
          <a:custGeom>
            <a:rect b="b" l="l" r="r" t="t"/>
            <a:pathLst>
              <a:path extrusionOk="0" h="6151724" w="3615441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lt1">
              <a:alpha val="6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" name="Google Shape;28;p60"/>
          <p:cNvSpPr/>
          <p:nvPr/>
        </p:nvSpPr>
        <p:spPr>
          <a:xfrm rot="907748">
            <a:off x="17749" y="-511509"/>
            <a:ext cx="3735394" cy="1387781"/>
          </a:xfrm>
          <a:custGeom>
            <a:rect b="b" l="l" r="r" t="t"/>
            <a:pathLst>
              <a:path extrusionOk="0" h="1387781" w="3735394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lt1">
              <a:alpha val="3450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" name="Google Shape;29;p60"/>
          <p:cNvSpPr/>
          <p:nvPr/>
        </p:nvSpPr>
        <p:spPr>
          <a:xfrm rot="907748">
            <a:off x="2146801" y="6590199"/>
            <a:ext cx="1981025" cy="535602"/>
          </a:xfrm>
          <a:custGeom>
            <a:rect b="b" l="l" r="r" t="t"/>
            <a:pathLst>
              <a:path extrusionOk="0" h="535602" w="1981025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" name="Google Shape;30;p60"/>
          <p:cNvSpPr/>
          <p:nvPr/>
        </p:nvSpPr>
        <p:spPr>
          <a:xfrm rot="907748">
            <a:off x="3185141" y="-553633"/>
            <a:ext cx="6782931" cy="7826540"/>
          </a:xfrm>
          <a:custGeom>
            <a:rect b="b" l="l" r="r" t="t"/>
            <a:pathLst>
              <a:path extrusionOk="0" h="7826540" w="6782931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lt1">
              <a:alpha val="4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1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" name="Google Shape;33;p61"/>
          <p:cNvSpPr txBox="1"/>
          <p:nvPr>
            <p:ph type="title"/>
          </p:nvPr>
        </p:nvSpPr>
        <p:spPr>
          <a:xfrm>
            <a:off x="762000" y="3276600"/>
            <a:ext cx="75438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b="0" sz="5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1"/>
          <p:cNvSpPr txBox="1"/>
          <p:nvPr>
            <p:ph idx="1" type="body"/>
          </p:nvPr>
        </p:nvSpPr>
        <p:spPr>
          <a:xfrm>
            <a:off x="762000" y="49530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61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1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1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61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" name="Google Shape;39;p61"/>
          <p:cNvSpPr/>
          <p:nvPr/>
        </p:nvSpPr>
        <p:spPr>
          <a:xfrm rot="900000">
            <a:off x="-57216" y="-1017685"/>
            <a:ext cx="7411427" cy="3438177"/>
          </a:xfrm>
          <a:custGeom>
            <a:rect b="b" l="l" r="r" t="t"/>
            <a:pathLst>
              <a:path extrusionOk="0" h="3438177" w="741142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" name="Google Shape;40;p61"/>
          <p:cNvSpPr/>
          <p:nvPr/>
        </p:nvSpPr>
        <p:spPr>
          <a:xfrm rot="900000">
            <a:off x="-776641" y="2417820"/>
            <a:ext cx="6998365" cy="5080081"/>
          </a:xfrm>
          <a:custGeom>
            <a:rect b="b" l="l" r="r" t="t"/>
            <a:pathLst>
              <a:path extrusionOk="0" h="5080081" w="6998365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lt1">
              <a:alpha val="6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" name="Google Shape;41;p61"/>
          <p:cNvSpPr/>
          <p:nvPr/>
        </p:nvSpPr>
        <p:spPr>
          <a:xfrm rot="900000">
            <a:off x="6338067" y="3775812"/>
            <a:ext cx="3102275" cy="3544033"/>
          </a:xfrm>
          <a:custGeom>
            <a:rect b="b" l="l" r="r" t="t"/>
            <a:pathLst>
              <a:path extrusionOk="0" h="3544033" w="3102275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lt1">
              <a:alpha val="4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" name="Google Shape;42;p61"/>
          <p:cNvSpPr/>
          <p:nvPr/>
        </p:nvSpPr>
        <p:spPr>
          <a:xfrm rot="900000">
            <a:off x="7327879" y="-104312"/>
            <a:ext cx="2350627" cy="3820866"/>
          </a:xfrm>
          <a:custGeom>
            <a:rect b="b" l="l" r="r" t="t"/>
            <a:pathLst>
              <a:path extrusionOk="0" h="3820866" w="2350627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lt1">
              <a:alpha val="3450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2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2"/>
          <p:cNvSpPr txBox="1"/>
          <p:nvPr>
            <p:ph idx="1" type="body"/>
          </p:nvPr>
        </p:nvSpPr>
        <p:spPr>
          <a:xfrm>
            <a:off x="762000" y="609601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62"/>
          <p:cNvSpPr txBox="1"/>
          <p:nvPr>
            <p:ph idx="2" type="body"/>
          </p:nvPr>
        </p:nvSpPr>
        <p:spPr>
          <a:xfrm>
            <a:off x="4648200" y="609601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47" name="Google Shape;47;p62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2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2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62"/>
          <p:cNvSpPr/>
          <p:nvPr/>
        </p:nvSpPr>
        <p:spPr>
          <a:xfrm rot="-892252">
            <a:off x="-883225" y="-625990"/>
            <a:ext cx="7439907" cy="7344599"/>
          </a:xfrm>
          <a:custGeom>
            <a:rect b="b" l="l" r="r" t="t"/>
            <a:pathLst>
              <a:path extrusionOk="0" h="7344599" w="7439907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lt1">
              <a:alpha val="4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" name="Google Shape;51;p62"/>
          <p:cNvSpPr/>
          <p:nvPr/>
        </p:nvSpPr>
        <p:spPr>
          <a:xfrm rot="-892252">
            <a:off x="3237537" y="6275496"/>
            <a:ext cx="4387395" cy="1165008"/>
          </a:xfrm>
          <a:custGeom>
            <a:rect b="b" l="l" r="r" t="t"/>
            <a:pathLst>
              <a:path extrusionOk="0" h="1165008" w="4387395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lt1">
              <a:alpha val="3450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" name="Google Shape;52;p62"/>
          <p:cNvSpPr/>
          <p:nvPr/>
        </p:nvSpPr>
        <p:spPr>
          <a:xfrm rot="-892252">
            <a:off x="7660698" y="5462349"/>
            <a:ext cx="1709024" cy="1536003"/>
          </a:xfrm>
          <a:custGeom>
            <a:rect b="b" l="l" r="r" t="t"/>
            <a:pathLst>
              <a:path extrusionOk="0" h="1536003" w="1709024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" name="Google Shape;53;p62"/>
          <p:cNvSpPr/>
          <p:nvPr/>
        </p:nvSpPr>
        <p:spPr>
          <a:xfrm rot="-892252">
            <a:off x="6667944" y="-490547"/>
            <a:ext cx="3064333" cy="5811872"/>
          </a:xfrm>
          <a:custGeom>
            <a:rect b="b" l="l" r="r" t="t"/>
            <a:pathLst>
              <a:path extrusionOk="0" h="5811872" w="3064333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lt1">
              <a:alpha val="6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3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3"/>
          <p:cNvSpPr txBox="1"/>
          <p:nvPr>
            <p:ph idx="1" type="body"/>
          </p:nvPr>
        </p:nvSpPr>
        <p:spPr>
          <a:xfrm>
            <a:off x="758952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b="0" sz="2800">
                <a:latin typeface="Impact"/>
                <a:ea typeface="Impact"/>
                <a:cs typeface="Impact"/>
                <a:sym typeface="Impact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63"/>
          <p:cNvSpPr txBox="1"/>
          <p:nvPr>
            <p:ph idx="2" type="body"/>
          </p:nvPr>
        </p:nvSpPr>
        <p:spPr>
          <a:xfrm>
            <a:off x="758952" y="1329264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58" name="Google Shape;58;p63"/>
          <p:cNvSpPr txBox="1"/>
          <p:nvPr>
            <p:ph idx="3" type="body"/>
          </p:nvPr>
        </p:nvSpPr>
        <p:spPr>
          <a:xfrm>
            <a:off x="4645152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b="0" sz="2800">
                <a:latin typeface="Impact"/>
                <a:ea typeface="Impact"/>
                <a:cs typeface="Impact"/>
                <a:sym typeface="Impact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63"/>
          <p:cNvSpPr txBox="1"/>
          <p:nvPr>
            <p:ph idx="4" type="body"/>
          </p:nvPr>
        </p:nvSpPr>
        <p:spPr>
          <a:xfrm>
            <a:off x="4645152" y="1329264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60" name="Google Shape;60;p63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63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3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3" name="Google Shape;63;p63"/>
          <p:cNvCxnSpPr/>
          <p:nvPr/>
        </p:nvCxnSpPr>
        <p:spPr>
          <a:xfrm>
            <a:off x="758952" y="1249362"/>
            <a:ext cx="3657600" cy="1588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" name="Google Shape;64;p63"/>
          <p:cNvCxnSpPr/>
          <p:nvPr/>
        </p:nvCxnSpPr>
        <p:spPr>
          <a:xfrm>
            <a:off x="4645152" y="1249362"/>
            <a:ext cx="3657600" cy="1588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" name="Google Shape;65;p63"/>
          <p:cNvSpPr/>
          <p:nvPr/>
        </p:nvSpPr>
        <p:spPr>
          <a:xfrm rot="-892252">
            <a:off x="-883225" y="-625990"/>
            <a:ext cx="7439907" cy="7344599"/>
          </a:xfrm>
          <a:custGeom>
            <a:rect b="b" l="l" r="r" t="t"/>
            <a:pathLst>
              <a:path extrusionOk="0" h="7344599" w="7439907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lt1">
              <a:alpha val="4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63"/>
          <p:cNvSpPr/>
          <p:nvPr/>
        </p:nvSpPr>
        <p:spPr>
          <a:xfrm rot="-892252">
            <a:off x="3237537" y="6275496"/>
            <a:ext cx="4387395" cy="1165008"/>
          </a:xfrm>
          <a:custGeom>
            <a:rect b="b" l="l" r="r" t="t"/>
            <a:pathLst>
              <a:path extrusionOk="0" h="1165008" w="4387395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lt1">
              <a:alpha val="3450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63"/>
          <p:cNvSpPr/>
          <p:nvPr/>
        </p:nvSpPr>
        <p:spPr>
          <a:xfrm rot="-892252">
            <a:off x="7660698" y="5462349"/>
            <a:ext cx="1709024" cy="1536003"/>
          </a:xfrm>
          <a:custGeom>
            <a:rect b="b" l="l" r="r" t="t"/>
            <a:pathLst>
              <a:path extrusionOk="0" h="1536003" w="1709024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Google Shape;68;p63"/>
          <p:cNvSpPr/>
          <p:nvPr/>
        </p:nvSpPr>
        <p:spPr>
          <a:xfrm rot="-892252">
            <a:off x="6667944" y="-490547"/>
            <a:ext cx="3064333" cy="5811872"/>
          </a:xfrm>
          <a:custGeom>
            <a:rect b="b" l="l" r="r" t="t"/>
            <a:pathLst>
              <a:path extrusionOk="0" h="5811872" w="3064333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lt1">
              <a:alpha val="6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4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4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64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64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64"/>
          <p:cNvSpPr/>
          <p:nvPr/>
        </p:nvSpPr>
        <p:spPr>
          <a:xfrm rot="907748">
            <a:off x="-865440" y="850599"/>
            <a:ext cx="3615441" cy="6151724"/>
          </a:xfrm>
          <a:custGeom>
            <a:rect b="b" l="l" r="r" t="t"/>
            <a:pathLst>
              <a:path extrusionOk="0" h="6151724" w="3615441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lt1">
              <a:alpha val="6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64"/>
          <p:cNvSpPr/>
          <p:nvPr/>
        </p:nvSpPr>
        <p:spPr>
          <a:xfrm rot="907748">
            <a:off x="17749" y="-511509"/>
            <a:ext cx="3735394" cy="1387781"/>
          </a:xfrm>
          <a:custGeom>
            <a:rect b="b" l="l" r="r" t="t"/>
            <a:pathLst>
              <a:path extrusionOk="0" h="1387781" w="3735394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lt1">
              <a:alpha val="3450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64"/>
          <p:cNvSpPr/>
          <p:nvPr/>
        </p:nvSpPr>
        <p:spPr>
          <a:xfrm rot="907748">
            <a:off x="2146801" y="6590199"/>
            <a:ext cx="1981025" cy="535602"/>
          </a:xfrm>
          <a:custGeom>
            <a:rect b="b" l="l" r="r" t="t"/>
            <a:pathLst>
              <a:path extrusionOk="0" h="535602" w="1981025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64"/>
          <p:cNvSpPr/>
          <p:nvPr/>
        </p:nvSpPr>
        <p:spPr>
          <a:xfrm rot="907748">
            <a:off x="3185141" y="-553633"/>
            <a:ext cx="6782931" cy="7826540"/>
          </a:xfrm>
          <a:custGeom>
            <a:rect b="b" l="l" r="r" t="t"/>
            <a:pathLst>
              <a:path extrusionOk="0" h="7826540" w="6782931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lt1">
              <a:alpha val="4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5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65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65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p65"/>
          <p:cNvSpPr/>
          <p:nvPr/>
        </p:nvSpPr>
        <p:spPr>
          <a:xfrm rot="900000">
            <a:off x="-372248" y="-1218153"/>
            <a:ext cx="8577953" cy="6344114"/>
          </a:xfrm>
          <a:custGeom>
            <a:rect b="b" l="l" r="r" t="t"/>
            <a:pathLst>
              <a:path extrusionOk="0" h="6344114" w="8577953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65"/>
          <p:cNvSpPr/>
          <p:nvPr/>
        </p:nvSpPr>
        <p:spPr>
          <a:xfrm rot="900000">
            <a:off x="-449071" y="5207889"/>
            <a:ext cx="7470000" cy="2486713"/>
          </a:xfrm>
          <a:custGeom>
            <a:rect b="b" l="l" r="r" t="t"/>
            <a:pathLst>
              <a:path extrusionOk="0" h="2486713" w="7470000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lt1">
              <a:alpha val="6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65"/>
          <p:cNvSpPr/>
          <p:nvPr/>
        </p:nvSpPr>
        <p:spPr>
          <a:xfrm rot="900000">
            <a:off x="7192310" y="6483326"/>
            <a:ext cx="1932834" cy="635630"/>
          </a:xfrm>
          <a:custGeom>
            <a:rect b="b" l="l" r="r" t="t"/>
            <a:pathLst>
              <a:path extrusionOk="0" h="635630" w="1932834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lt1">
              <a:alpha val="4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65"/>
          <p:cNvSpPr/>
          <p:nvPr/>
        </p:nvSpPr>
        <p:spPr>
          <a:xfrm rot="900000">
            <a:off x="8127084" y="92392"/>
            <a:ext cx="1878991" cy="6414233"/>
          </a:xfrm>
          <a:custGeom>
            <a:rect b="b" l="l" r="r" t="t"/>
            <a:pathLst>
              <a:path extrusionOk="0" h="6414233" w="1878991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lt1">
              <a:alpha val="3450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6"/>
          <p:cNvSpPr txBox="1"/>
          <p:nvPr>
            <p:ph type="title"/>
          </p:nvPr>
        </p:nvSpPr>
        <p:spPr>
          <a:xfrm>
            <a:off x="762000" y="4572000"/>
            <a:ext cx="678484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b="0"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66"/>
          <p:cNvSpPr txBox="1"/>
          <p:nvPr>
            <p:ph idx="1" type="body"/>
          </p:nvPr>
        </p:nvSpPr>
        <p:spPr>
          <a:xfrm>
            <a:off x="3710866" y="457200"/>
            <a:ext cx="4594934" cy="411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8300" lvl="1" marL="9144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Char char="•"/>
              <a:defRPr sz="22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89" name="Google Shape;89;p66"/>
          <p:cNvSpPr txBox="1"/>
          <p:nvPr>
            <p:ph idx="2" type="body"/>
          </p:nvPr>
        </p:nvSpPr>
        <p:spPr>
          <a:xfrm>
            <a:off x="762001" y="457200"/>
            <a:ext cx="2673657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0" name="Google Shape;90;p66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66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66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3" name="Google Shape;93;p66"/>
          <p:cNvCxnSpPr/>
          <p:nvPr/>
        </p:nvCxnSpPr>
        <p:spPr>
          <a:xfrm rot="5400000">
            <a:off x="1677194" y="2514600"/>
            <a:ext cx="3810000" cy="1588"/>
          </a:xfrm>
          <a:prstGeom prst="straightConnector1">
            <a:avLst/>
          </a:prstGeom>
          <a:noFill/>
          <a:ln cap="flat" cmpd="sng" w="15875">
            <a:solidFill>
              <a:srgbClr val="767DC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7"/>
          <p:cNvSpPr txBox="1"/>
          <p:nvPr>
            <p:ph type="title"/>
          </p:nvPr>
        </p:nvSpPr>
        <p:spPr>
          <a:xfrm>
            <a:off x="758952" y="4572000"/>
            <a:ext cx="678484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b="0"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67"/>
          <p:cNvSpPr/>
          <p:nvPr>
            <p:ph idx="2" type="pic"/>
          </p:nvPr>
        </p:nvSpPr>
        <p:spPr>
          <a:xfrm>
            <a:off x="777240" y="457200"/>
            <a:ext cx="7543800" cy="2895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7" name="Google Shape;97;p67"/>
          <p:cNvSpPr txBox="1"/>
          <p:nvPr>
            <p:ph idx="1" type="body"/>
          </p:nvPr>
        </p:nvSpPr>
        <p:spPr>
          <a:xfrm>
            <a:off x="850392" y="3505200"/>
            <a:ext cx="7391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8" name="Google Shape;98;p67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67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67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67"/>
          <p:cNvSpPr/>
          <p:nvPr/>
        </p:nvSpPr>
        <p:spPr>
          <a:xfrm rot="900000">
            <a:off x="-533701" y="-979752"/>
            <a:ext cx="6672870" cy="6821601"/>
          </a:xfrm>
          <a:custGeom>
            <a:rect b="b" l="l" r="r" t="t"/>
            <a:pathLst>
              <a:path extrusionOk="0" h="6821601" w="6672870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lt1">
              <a:alpha val="4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67"/>
          <p:cNvSpPr/>
          <p:nvPr/>
        </p:nvSpPr>
        <p:spPr>
          <a:xfrm rot="900000">
            <a:off x="-283896" y="5969722"/>
            <a:ext cx="5300494" cy="1495954"/>
          </a:xfrm>
          <a:custGeom>
            <a:rect b="b" l="l" r="r" t="t"/>
            <a:pathLst>
              <a:path extrusionOk="0" h="1495954" w="530049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67"/>
          <p:cNvSpPr/>
          <p:nvPr/>
        </p:nvSpPr>
        <p:spPr>
          <a:xfrm rot="900000">
            <a:off x="6930292" y="-242630"/>
            <a:ext cx="2434235" cy="1383623"/>
          </a:xfrm>
          <a:custGeom>
            <a:rect b="b" l="l" r="r" t="t"/>
            <a:pathLst>
              <a:path extrusionOk="0" h="1383623" w="2434235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lt1">
              <a:alpha val="3450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67"/>
          <p:cNvSpPr/>
          <p:nvPr/>
        </p:nvSpPr>
        <p:spPr>
          <a:xfrm rot="900000">
            <a:off x="5899782" y="1282101"/>
            <a:ext cx="3842742" cy="6178450"/>
          </a:xfrm>
          <a:custGeom>
            <a:rect b="b" l="l" r="r" t="t"/>
            <a:pathLst>
              <a:path extrusionOk="0" h="6178450" w="384274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lt1">
              <a:alpha val="6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8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8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p58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200" u="none" cap="none" strike="noStrike">
                <a:solidFill>
                  <a:srgbClr val="2F356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" name="Google Shape;9;p58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200" u="none" cap="none" strike="noStrike">
                <a:solidFill>
                  <a:srgbClr val="2F356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" name="Google Shape;10;p58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58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p5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Relationship Id="rId4" Type="http://schemas.openxmlformats.org/officeDocument/2006/relationships/image" Target="../media/image15.png"/><Relationship Id="rId5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forms.gle/Dbx2ProduJTvziTy7" TargetMode="External"/><Relationship Id="rId4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14.png"/><Relationship Id="rId7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jpg"/><Relationship Id="rId4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png"/><Relationship Id="rId4" Type="http://schemas.openxmlformats.org/officeDocument/2006/relationships/image" Target="../media/image2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mailto:dawn.butcher@canyonsdistrict.org" TargetMode="External"/><Relationship Id="rId4" Type="http://schemas.openxmlformats.org/officeDocument/2006/relationships/image" Target="../media/image3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gif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"/>
          <p:cNvSpPr txBox="1"/>
          <p:nvPr>
            <p:ph type="ctrTitle"/>
          </p:nvPr>
        </p:nvSpPr>
        <p:spPr>
          <a:xfrm>
            <a:off x="762000" y="1504208"/>
            <a:ext cx="7543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Impact"/>
              <a:buNone/>
            </a:pPr>
            <a:r>
              <a:rPr lang="en-US" sz="7200"/>
              <a:t>6</a:t>
            </a:r>
            <a:r>
              <a:rPr baseline="30000" lang="en-US" sz="7200"/>
              <a:t>th</a:t>
            </a:r>
            <a:r>
              <a:rPr lang="en-US" sz="7200"/>
              <a:t> Grade Orientation</a:t>
            </a:r>
            <a:endParaRPr sz="7200"/>
          </a:p>
        </p:txBody>
      </p:sp>
      <p:sp>
        <p:nvSpPr>
          <p:cNvPr id="130" name="Google Shape;130;p1"/>
          <p:cNvSpPr txBox="1"/>
          <p:nvPr>
            <p:ph idx="1" type="subTitle"/>
          </p:nvPr>
        </p:nvSpPr>
        <p:spPr>
          <a:xfrm rot="-583315">
            <a:off x="3331456" y="4126447"/>
            <a:ext cx="3505137" cy="1139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900"/>
              <a:t>Welcome to Butler Middle School!</a:t>
            </a:r>
            <a:endParaRPr b="1" sz="2900"/>
          </a:p>
        </p:txBody>
      </p:sp>
      <p:sp>
        <p:nvSpPr>
          <p:cNvPr id="131" name="Google Shape;131;p1"/>
          <p:cNvSpPr txBox="1"/>
          <p:nvPr/>
        </p:nvSpPr>
        <p:spPr>
          <a:xfrm>
            <a:off x="837150" y="3093875"/>
            <a:ext cx="7393500" cy="10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Times New Roman"/>
                <a:ea typeface="Times New Roman"/>
                <a:cs typeface="Times New Roman"/>
                <a:sym typeface="Times New Roman"/>
              </a:rPr>
              <a:t>Online Learning Option</a:t>
            </a:r>
            <a:endParaRPr sz="3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2" name="Google Shape;132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74400"/>
            <a:ext cx="2931200" cy="29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/>
              <a:t>Tour</a:t>
            </a:r>
            <a:endParaRPr/>
          </a:p>
        </p:txBody>
      </p:sp>
      <p:sp>
        <p:nvSpPr>
          <p:cNvPr id="196" name="Google Shape;196;p34"/>
          <p:cNvSpPr txBox="1"/>
          <p:nvPr>
            <p:ph idx="1" type="body"/>
          </p:nvPr>
        </p:nvSpPr>
        <p:spPr>
          <a:xfrm>
            <a:off x="762000" y="685799"/>
            <a:ext cx="7543800" cy="4503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20"/>
              <a:buNone/>
            </a:pPr>
            <a:r>
              <a:rPr lang="en-US" sz="3320"/>
              <a:t>We will be taking a tour of the building so you know what other services are available to you at Butler Middle</a:t>
            </a:r>
            <a:endParaRPr sz="3500"/>
          </a:p>
          <a:p>
            <a:pPr indent="0" lvl="0" marL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chooltour.jpg" id="197" name="Google Shape;19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8834" y="4963495"/>
            <a:ext cx="4940300" cy="165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"/>
          <p:cNvSpPr txBox="1"/>
          <p:nvPr>
            <p:ph type="ctrTitle"/>
          </p:nvPr>
        </p:nvSpPr>
        <p:spPr>
          <a:xfrm>
            <a:off x="762000" y="603825"/>
            <a:ext cx="8184000" cy="24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Impact"/>
              <a:buNone/>
            </a:pPr>
            <a:r>
              <a:rPr lang="en-US" sz="5800"/>
              <a:t>Planners, Offices, Media Center, Dress Code and Lunch Options</a:t>
            </a:r>
            <a:endParaRPr sz="5800"/>
          </a:p>
        </p:txBody>
      </p:sp>
      <p:sp>
        <p:nvSpPr>
          <p:cNvPr id="203" name="Google Shape;203;p13"/>
          <p:cNvSpPr txBox="1"/>
          <p:nvPr>
            <p:ph idx="1" type="subTitle"/>
          </p:nvPr>
        </p:nvSpPr>
        <p:spPr>
          <a:xfrm>
            <a:off x="762000" y="41201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800"/>
              <a:t>2</a:t>
            </a:r>
            <a:r>
              <a:rPr baseline="30000" lang="en-US" sz="4800"/>
              <a:t>nd</a:t>
            </a:r>
            <a:r>
              <a:rPr lang="en-US" sz="4800"/>
              <a:t> Period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"/>
          <p:cNvSpPr txBox="1"/>
          <p:nvPr>
            <p:ph type="title"/>
          </p:nvPr>
        </p:nvSpPr>
        <p:spPr>
          <a:xfrm>
            <a:off x="762000" y="47244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/>
              <a:t>Your Planner</a:t>
            </a:r>
            <a:endParaRPr/>
          </a:p>
        </p:txBody>
      </p:sp>
      <p:sp>
        <p:nvSpPr>
          <p:cNvPr id="209" name="Google Shape;209;p14"/>
          <p:cNvSpPr txBox="1"/>
          <p:nvPr>
            <p:ph idx="1" type="body"/>
          </p:nvPr>
        </p:nvSpPr>
        <p:spPr>
          <a:xfrm>
            <a:off x="762000" y="304800"/>
            <a:ext cx="8139600" cy="59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b="1" lang="en-US"/>
              <a:t>Students: </a:t>
            </a:r>
            <a:r>
              <a:rPr lang="en-US"/>
              <a:t> You </a:t>
            </a:r>
            <a:r>
              <a:rPr lang="en-US"/>
              <a:t>received</a:t>
            </a:r>
            <a:r>
              <a:rPr lang="en-US"/>
              <a:t> your planner with the chromebook and additional materials, </a:t>
            </a:r>
            <a:r>
              <a:rPr lang="en-US"/>
              <a:t>please write on the </a:t>
            </a:r>
            <a:r>
              <a:rPr b="1" lang="en-US" u="sng"/>
              <a:t>first page</a:t>
            </a:r>
            <a:r>
              <a:rPr lang="en-US"/>
              <a:t> of your planner 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Name 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Grade 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Team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Schedule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/>
              <a:t>Turn to page 1 - </a:t>
            </a:r>
            <a:r>
              <a:rPr b="1" lang="en-US"/>
              <a:t>Planner Contract</a:t>
            </a:r>
            <a:r>
              <a:rPr lang="en-US"/>
              <a:t>. </a:t>
            </a:r>
            <a:endParaRPr/>
          </a:p>
          <a:p>
            <a:pPr indent="-342900" lvl="0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Read and sign the contract.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/>
              <a:t>Turn to page 17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Write your full name and grade on the bottom of this page.</a:t>
            </a:r>
            <a:endParaRPr/>
          </a:p>
        </p:txBody>
      </p:sp>
      <p:pic>
        <p:nvPicPr>
          <p:cNvPr descr="url.jpeg" id="210" name="Google Shape;21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54096">
            <a:off x="6195698" y="1709902"/>
            <a:ext cx="2603252" cy="213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/>
              <a:t>Your Planner</a:t>
            </a:r>
            <a:endParaRPr/>
          </a:p>
        </p:txBody>
      </p:sp>
      <p:sp>
        <p:nvSpPr>
          <p:cNvPr id="216" name="Google Shape;216;p15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Your planner is useful for keeping track of homework, assignments, and projects. </a:t>
            </a:r>
            <a:endParaRPr/>
          </a:p>
          <a:p>
            <a:pPr indent="-121920" lvl="0" marL="27432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Look on </a:t>
            </a:r>
            <a:r>
              <a:rPr b="1" lang="en-US"/>
              <a:t>page 16 </a:t>
            </a:r>
            <a:r>
              <a:rPr lang="en-US"/>
              <a:t>of your planner. You will see a month calendar which includes important school dates.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Look on </a:t>
            </a:r>
            <a:r>
              <a:rPr b="1" lang="en-US"/>
              <a:t>page 18-19. </a:t>
            </a:r>
            <a:r>
              <a:rPr lang="en-US"/>
              <a:t>Here you will write down daily objectives, assignments, and their due date.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Look at the bottom of </a:t>
            </a:r>
            <a:r>
              <a:rPr b="1" lang="en-US"/>
              <a:t>page 19.</a:t>
            </a:r>
            <a:r>
              <a:rPr lang="en-US"/>
              <a:t> This is where you need to write any missing assignments you have for the week.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descr="planner-clipart-clipart-pencil-checklist-e1351600018300.gif" id="217" name="Google Shape;21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3922" y="4146832"/>
            <a:ext cx="2090402" cy="2025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/>
              <a:t>Your Planner</a:t>
            </a:r>
            <a:endParaRPr/>
          </a:p>
        </p:txBody>
      </p:sp>
      <p:sp>
        <p:nvSpPr>
          <p:cNvPr id="223" name="Google Shape;223;p17"/>
          <p:cNvSpPr txBox="1"/>
          <p:nvPr>
            <p:ph idx="1" type="body"/>
          </p:nvPr>
        </p:nvSpPr>
        <p:spPr>
          <a:xfrm>
            <a:off x="349250" y="685800"/>
            <a:ext cx="8553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21920" lvl="0" marL="27432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If you lose your planner a replacement will cost you $3.00. </a:t>
            </a:r>
            <a:endParaRPr/>
          </a:p>
          <a:p>
            <a:pPr indent="0" lvl="0" marL="27432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Students will receive a new planner at the beginning of each semester. </a:t>
            </a:r>
            <a:endParaRPr/>
          </a:p>
          <a:p>
            <a:pPr indent="-121920" lvl="0" marL="27432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121920" lvl="0" marL="27432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url.jpeg" id="224" name="Google Shape;22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4097" y="3484830"/>
            <a:ext cx="3149600" cy="257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"/>
          <p:cNvSpPr txBox="1"/>
          <p:nvPr>
            <p:ph type="title"/>
          </p:nvPr>
        </p:nvSpPr>
        <p:spPr>
          <a:xfrm>
            <a:off x="762000" y="47244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/>
              <a:t>Counseling Center</a:t>
            </a:r>
            <a:endParaRPr/>
          </a:p>
        </p:txBody>
      </p:sp>
      <p:sp>
        <p:nvSpPr>
          <p:cNvPr id="230" name="Google Shape;230;p18"/>
          <p:cNvSpPr txBox="1"/>
          <p:nvPr>
            <p:ph idx="1" type="body"/>
          </p:nvPr>
        </p:nvSpPr>
        <p:spPr>
          <a:xfrm>
            <a:off x="450525" y="381000"/>
            <a:ext cx="8454600" cy="51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200"/>
              <a:t>The Counseling Center is located near the main entrance across from the Main Office.  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200"/>
              <a:t>Our counselors, school psychologist, and social workers are all located in the counseling center.   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200"/>
              <a:t>Our counselors assist you with: </a:t>
            </a:r>
            <a:endParaRPr sz="2200"/>
          </a:p>
          <a:p>
            <a:pPr indent="-261620" lvl="0" marL="27432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Planning your schedule</a:t>
            </a:r>
            <a:endParaRPr sz="2200"/>
          </a:p>
          <a:p>
            <a:pPr indent="-261620" lvl="0" marL="27432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Emotional concerns</a:t>
            </a:r>
            <a:endParaRPr sz="2200"/>
          </a:p>
          <a:p>
            <a:pPr indent="-261620" lvl="0" marL="27432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Guidance for career choices</a:t>
            </a:r>
            <a:endParaRPr sz="2200"/>
          </a:p>
          <a:p>
            <a:pPr indent="-261620" lvl="0" marL="27432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College preparation</a:t>
            </a:r>
            <a:endParaRPr sz="2200"/>
          </a:p>
          <a:p>
            <a:pPr indent="-261620" lvl="0" marL="27432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Assistance with social issues such as relationships with peers and teachers</a:t>
            </a:r>
            <a:endParaRPr sz="2200"/>
          </a:p>
          <a:p>
            <a:pPr indent="-223520" lvl="0" marL="27432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Study skills </a:t>
            </a:r>
            <a:endParaRPr sz="2200"/>
          </a:p>
        </p:txBody>
      </p:sp>
      <p:sp>
        <p:nvSpPr>
          <p:cNvPr id="231" name="Google Shape;231;p18"/>
          <p:cNvSpPr txBox="1"/>
          <p:nvPr/>
        </p:nvSpPr>
        <p:spPr>
          <a:xfrm>
            <a:off x="6398350" y="3567925"/>
            <a:ext cx="16356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Ms Heindel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School Counselor (A-L)</a:t>
            </a:r>
            <a:endParaRPr/>
          </a:p>
        </p:txBody>
      </p:sp>
      <p:pic>
        <p:nvPicPr>
          <p:cNvPr id="232" name="Google Shape;23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8350" y="1747525"/>
            <a:ext cx="1820400" cy="182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52456">
            <a:off x="4769512" y="1985150"/>
            <a:ext cx="956950" cy="134514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8"/>
          <p:cNvSpPr txBox="1"/>
          <p:nvPr/>
        </p:nvSpPr>
        <p:spPr>
          <a:xfrm rot="332754">
            <a:off x="4138329" y="3291316"/>
            <a:ext cx="1983585" cy="5726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Ms.</a:t>
            </a:r>
            <a:r>
              <a:rPr lang="en-US">
                <a:solidFill>
                  <a:srgbClr val="000000"/>
                </a:solidFill>
              </a:rPr>
              <a:t>Tatiana Grant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School Counselor (M-Z)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35" name="Google Shape;235;p18"/>
          <p:cNvPicPr preferRelativeResize="0"/>
          <p:nvPr/>
        </p:nvPicPr>
        <p:blipFill rotWithShape="1">
          <a:blip r:embed="rId5">
            <a:alphaModFix/>
          </a:blip>
          <a:srcRect b="0" l="12585" r="10247" t="9909"/>
          <a:stretch/>
        </p:blipFill>
        <p:spPr>
          <a:xfrm>
            <a:off x="7479675" y="4779900"/>
            <a:ext cx="1275549" cy="14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8"/>
          <p:cNvSpPr txBox="1"/>
          <p:nvPr/>
        </p:nvSpPr>
        <p:spPr>
          <a:xfrm>
            <a:off x="7016150" y="6102125"/>
            <a:ext cx="22026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Ms. Ferreira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School Social Worker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Counseling Center</a:t>
            </a:r>
            <a:endParaRPr/>
          </a:p>
        </p:txBody>
      </p:sp>
      <p:sp>
        <p:nvSpPr>
          <p:cNvPr id="242" name="Google Shape;242;p19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You need to make an appointment to see the people in the Counseling Center. Make an appointment using the </a:t>
            </a:r>
            <a:r>
              <a:rPr b="1" i="1" lang="en-US" u="sng">
                <a:solidFill>
                  <a:schemeClr val="hlink"/>
                </a:solidFill>
                <a:hlinkClick r:id="rId3"/>
              </a:rPr>
              <a:t>Request For Appointment Form</a:t>
            </a:r>
            <a:r>
              <a:rPr lang="en-US"/>
              <a:t> found on the school website or Counseling Center Canvas page.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1900"/>
              <a:t>Ms. Carolann Heindel( A-L) - Counselor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1900"/>
              <a:t>Ms. Tatiana Grant (M-Z) - Counselor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1900"/>
              <a:t>Ms. Epperson- Psychologist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1900"/>
              <a:t>Ms. Ferreira – Social Worker</a:t>
            </a:r>
            <a:endParaRPr sz="1900"/>
          </a:p>
        </p:txBody>
      </p:sp>
      <p:pic>
        <p:nvPicPr>
          <p:cNvPr descr="images-1.jpeg" id="243" name="Google Shape;24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3405" y="2261619"/>
            <a:ext cx="2476500" cy="328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"/>
          <p:cNvSpPr txBox="1"/>
          <p:nvPr>
            <p:ph type="title"/>
          </p:nvPr>
        </p:nvSpPr>
        <p:spPr>
          <a:xfrm>
            <a:off x="76200" y="54102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/>
              <a:t>Main Office</a:t>
            </a:r>
            <a:endParaRPr/>
          </a:p>
        </p:txBody>
      </p:sp>
      <p:sp>
        <p:nvSpPr>
          <p:cNvPr id="249" name="Google Shape;249;p20"/>
          <p:cNvSpPr txBox="1"/>
          <p:nvPr>
            <p:ph idx="1" type="body"/>
          </p:nvPr>
        </p:nvSpPr>
        <p:spPr>
          <a:xfrm>
            <a:off x="-14025" y="232725"/>
            <a:ext cx="57867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/>
              <a:t>The Main Office is located near the front entrance.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They assist you</a:t>
            </a:r>
            <a:r>
              <a:rPr lang="en-US"/>
              <a:t> with: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School fines or fees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Paying for your lunch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Paying for memory books</a:t>
            </a:r>
            <a:endParaRPr/>
          </a:p>
          <a:p>
            <a:pPr indent="-236220" lvl="0" marL="27432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Replacing planners and ID badges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No money will be accepted after 2:00 PM </a:t>
            </a:r>
            <a:endParaRPr/>
          </a:p>
        </p:txBody>
      </p:sp>
      <p:pic>
        <p:nvPicPr>
          <p:cNvPr descr="url-1.jpeg" id="250" name="Google Shape;25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3275" y="882175"/>
            <a:ext cx="2719925" cy="2707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3810001"/>
            <a:ext cx="2147150" cy="20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69588" y="3964037"/>
            <a:ext cx="1906125" cy="1906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44177" y="3766300"/>
            <a:ext cx="2068500" cy="2052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55674" y="3437600"/>
            <a:ext cx="2426525" cy="238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0"/>
          <p:cNvSpPr txBox="1"/>
          <p:nvPr/>
        </p:nvSpPr>
        <p:spPr>
          <a:xfrm>
            <a:off x="39323" y="5742750"/>
            <a:ext cx="2068500" cy="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Ms. Vicki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Comic Sans MS"/>
                <a:ea typeface="Comic Sans MS"/>
                <a:cs typeface="Comic Sans MS"/>
                <a:sym typeface="Comic Sans MS"/>
              </a:rPr>
              <a:t>Attendance Secretar</a:t>
            </a:r>
            <a:r>
              <a:rPr lang="en-US" sz="9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 </a:t>
            </a:r>
            <a:endParaRPr sz="9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" name="Google Shape;256;p20"/>
          <p:cNvSpPr txBox="1"/>
          <p:nvPr/>
        </p:nvSpPr>
        <p:spPr>
          <a:xfrm>
            <a:off x="2237138" y="5689350"/>
            <a:ext cx="2034900" cy="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Ms. Ladena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Comic Sans MS"/>
                <a:ea typeface="Comic Sans MS"/>
                <a:cs typeface="Comic Sans MS"/>
                <a:sym typeface="Comic Sans MS"/>
              </a:rPr>
              <a:t>Head Administrative Assistant</a:t>
            </a:r>
            <a:endParaRPr sz="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7" name="Google Shape;257;p20"/>
          <p:cNvSpPr txBox="1"/>
          <p:nvPr/>
        </p:nvSpPr>
        <p:spPr>
          <a:xfrm>
            <a:off x="4512054" y="5697800"/>
            <a:ext cx="1259700" cy="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Ms. Tami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Comic Sans MS"/>
                <a:ea typeface="Comic Sans MS"/>
                <a:cs typeface="Comic Sans MS"/>
                <a:sym typeface="Comic Sans MS"/>
              </a:rPr>
              <a:t>Hall Monitor</a:t>
            </a:r>
            <a:endParaRPr sz="9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8" name="Google Shape;258;p20"/>
          <p:cNvSpPr txBox="1"/>
          <p:nvPr/>
        </p:nvSpPr>
        <p:spPr>
          <a:xfrm>
            <a:off x="6536674" y="5742750"/>
            <a:ext cx="1489800" cy="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Ms. Stephanie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Comic Sans MS"/>
                <a:ea typeface="Comic Sans MS"/>
                <a:cs typeface="Comic Sans MS"/>
                <a:sym typeface="Comic Sans MS"/>
              </a:rPr>
              <a:t>Educational Support </a:t>
            </a:r>
            <a:endParaRPr sz="9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2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/>
              <a:t>Media Center</a:t>
            </a:r>
            <a:endParaRPr/>
          </a:p>
        </p:txBody>
      </p:sp>
      <p:sp>
        <p:nvSpPr>
          <p:cNvPr id="264" name="Google Shape;264;p22"/>
          <p:cNvSpPr txBox="1"/>
          <p:nvPr>
            <p:ph idx="1" type="body"/>
          </p:nvPr>
        </p:nvSpPr>
        <p:spPr>
          <a:xfrm>
            <a:off x="997625" y="-13650"/>
            <a:ext cx="7543800" cy="46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20"/>
              <a:buNone/>
            </a:pPr>
            <a:r>
              <a:t/>
            </a:r>
            <a:endParaRPr b="1" sz="302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20"/>
              <a:buNone/>
            </a:pPr>
            <a:r>
              <a:t/>
            </a:r>
            <a:endParaRPr b="1" sz="2220"/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rPr lang="en-US" sz="2520"/>
              <a:t>Library books will be available through an </a:t>
            </a:r>
            <a:r>
              <a:rPr lang="en-US" sz="2520"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online catalogue.</a:t>
            </a:r>
            <a:r>
              <a:rPr lang="en-US" sz="2520"/>
              <a:t>  More information will be emailed to online students or through your ELA class.  </a:t>
            </a:r>
            <a:endParaRPr sz="2520"/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t/>
            </a:r>
            <a:endParaRPr sz="2520"/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rPr lang="en-US" sz="2520"/>
              <a:t>Books will be available for pick up in the main office.</a:t>
            </a:r>
            <a:endParaRPr sz="2520"/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t/>
            </a:r>
            <a:endParaRPr sz="2520"/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t/>
            </a:r>
            <a:endParaRPr sz="2520"/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rPr lang="en-US" sz="2520"/>
              <a:t>All library services will be available either digitally or through special arrangement with the librarian.</a:t>
            </a:r>
            <a:endParaRPr sz="2520"/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imgres.jpeg" id="265" name="Google Shape;26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1850" y="4268475"/>
            <a:ext cx="1560075" cy="183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2"/>
          <p:cNvPicPr preferRelativeResize="0"/>
          <p:nvPr/>
        </p:nvPicPr>
        <p:blipFill rotWithShape="1">
          <a:blip r:embed="rId4">
            <a:alphaModFix/>
          </a:blip>
          <a:srcRect b="0" l="14551" r="0" t="11119"/>
          <a:stretch/>
        </p:blipFill>
        <p:spPr>
          <a:xfrm rot="419350">
            <a:off x="6625908" y="3446644"/>
            <a:ext cx="2568083" cy="2671262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2"/>
          <p:cNvSpPr txBox="1"/>
          <p:nvPr/>
        </p:nvSpPr>
        <p:spPr>
          <a:xfrm>
            <a:off x="6472925" y="5916025"/>
            <a:ext cx="2176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Mrs. Jen VanHaaften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Teacher Librarian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1975" y="2959112"/>
            <a:ext cx="2190750" cy="10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4"/>
          <p:cNvSpPr txBox="1"/>
          <p:nvPr>
            <p:ph type="title"/>
          </p:nvPr>
        </p:nvSpPr>
        <p:spPr>
          <a:xfrm>
            <a:off x="228600" y="4562475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/>
              <a:t>Dress Code</a:t>
            </a:r>
            <a:endParaRPr/>
          </a:p>
        </p:txBody>
      </p:sp>
      <p:sp>
        <p:nvSpPr>
          <p:cNvPr id="274" name="Google Shape;274;p24"/>
          <p:cNvSpPr txBox="1"/>
          <p:nvPr>
            <p:ph idx="1" type="body"/>
          </p:nvPr>
        </p:nvSpPr>
        <p:spPr>
          <a:xfrm>
            <a:off x="609600" y="685800"/>
            <a:ext cx="70629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Turn to </a:t>
            </a:r>
            <a:r>
              <a:rPr b="1" lang="en-US"/>
              <a:t>pages 11-12 </a:t>
            </a:r>
            <a:r>
              <a:rPr lang="en-US"/>
              <a:t>of your planner.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Review the dress code.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Please be aware that all students in Canyons School District must follow this same dress code.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Remember: </a:t>
            </a:r>
            <a:r>
              <a:rPr b="1" lang="en-US"/>
              <a:t>Dress code still applies</a:t>
            </a:r>
            <a:r>
              <a:rPr lang="en-US"/>
              <a:t> when you are visible to other school members online.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b="1" lang="en-US"/>
              <a:t>Face coverings ARE required</a:t>
            </a:r>
            <a:r>
              <a:rPr lang="en-US"/>
              <a:t> while at school.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Clothes.jpg" id="275" name="Google Shape;27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3100" y="4564506"/>
            <a:ext cx="2190750" cy="1909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1b586930a_0_28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Chromebooks</a:t>
            </a:r>
            <a:endParaRPr/>
          </a:p>
        </p:txBody>
      </p:sp>
      <p:sp>
        <p:nvSpPr>
          <p:cNvPr id="138" name="Google Shape;138;g91b586930a_0_28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/>
              <a:t>If you have not picked up your chromebook and class materials, </a:t>
            </a:r>
            <a:r>
              <a:rPr b="1" lang="en-US" sz="3000" u="sng"/>
              <a:t>please call the main office</a:t>
            </a:r>
            <a:r>
              <a:rPr lang="en-US" sz="3000"/>
              <a:t> at (801) 826-6800 to schedule a time for pick up.</a:t>
            </a:r>
            <a:endParaRPr sz="30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/>
              <a:t>You also could pick up your chromebook and class materials after orientation this morning.  They are in the Main Office.  </a:t>
            </a:r>
            <a:endParaRPr sz="3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7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/>
              <a:t>Grab and Go Meals</a:t>
            </a:r>
            <a:endParaRPr/>
          </a:p>
        </p:txBody>
      </p:sp>
      <p:sp>
        <p:nvSpPr>
          <p:cNvPr id="281" name="Google Shape;281;p27"/>
          <p:cNvSpPr txBox="1"/>
          <p:nvPr>
            <p:ph idx="1" type="body"/>
          </p:nvPr>
        </p:nvSpPr>
        <p:spPr>
          <a:xfrm>
            <a:off x="762000" y="228600"/>
            <a:ext cx="7978500" cy="49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Cambria"/>
                <a:ea typeface="Cambria"/>
                <a:cs typeface="Cambria"/>
                <a:sym typeface="Cambria"/>
              </a:rPr>
              <a:t>Breakfast and </a:t>
            </a:r>
            <a:r>
              <a:rPr b="1" lang="en-US" sz="2200">
                <a:latin typeface="Cambria"/>
                <a:ea typeface="Cambria"/>
                <a:cs typeface="Cambria"/>
                <a:sym typeface="Cambria"/>
              </a:rPr>
              <a:t>Lunches will be available for online students.</a:t>
            </a:r>
            <a:endParaRPr b="1" sz="2200"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ambria"/>
                <a:ea typeface="Cambria"/>
                <a:cs typeface="Cambria"/>
                <a:sym typeface="Cambria"/>
              </a:rPr>
              <a:t>There is a process for Grab and Go meals.  </a:t>
            </a:r>
            <a:endParaRPr sz="1900"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mbria"/>
              <a:ea typeface="Cambria"/>
              <a:cs typeface="Cambria"/>
              <a:sym typeface="Cambria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mbria"/>
              <a:buChar char="•"/>
            </a:pPr>
            <a:r>
              <a:rPr lang="en-US" sz="1900">
                <a:latin typeface="Cambria"/>
                <a:ea typeface="Cambria"/>
                <a:cs typeface="Cambria"/>
                <a:sym typeface="Cambria"/>
              </a:rPr>
              <a:t>You will need to email </a:t>
            </a:r>
            <a:r>
              <a:rPr lang="en-US" sz="1900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dawn.butcher@canyonsdistrict.org</a:t>
            </a:r>
            <a:r>
              <a:rPr lang="en-US" sz="1900">
                <a:latin typeface="Cambria"/>
                <a:ea typeface="Cambria"/>
                <a:cs typeface="Cambria"/>
                <a:sym typeface="Cambria"/>
              </a:rPr>
              <a:t> to </a:t>
            </a:r>
            <a:r>
              <a:rPr lang="en-US" sz="1900">
                <a:latin typeface="Cambria"/>
                <a:ea typeface="Cambria"/>
                <a:cs typeface="Cambria"/>
                <a:sym typeface="Cambria"/>
                <a:extLst>
                  <a:ext uri="http://customooxmlschemas.google.com/">
                    <go:slidesCustomData xmlns:go="http://customooxmlschemas.google.com/" textRoundtripDataId="12"/>
                  </a:ext>
                </a:extLst>
              </a:rPr>
              <a:t>order a </a:t>
            </a:r>
            <a:r>
              <a:rPr lang="en-US" sz="1900">
                <a:latin typeface="Cambria"/>
                <a:ea typeface="Cambria"/>
                <a:cs typeface="Cambria"/>
                <a:sym typeface="Cambria"/>
              </a:rPr>
              <a:t>Grab and Go Meal</a:t>
            </a:r>
            <a:r>
              <a:rPr lang="en-US" sz="1900">
                <a:latin typeface="Cambria"/>
                <a:ea typeface="Cambria"/>
                <a:cs typeface="Cambria"/>
                <a:sym typeface="Cambria"/>
              </a:rPr>
              <a:t> before 9 AM in the morning. </a:t>
            </a:r>
            <a:endParaRPr sz="19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mbria"/>
              <a:ea typeface="Cambria"/>
              <a:cs typeface="Cambria"/>
              <a:sym typeface="Cambria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mbria"/>
              <a:buChar char="•"/>
            </a:pPr>
            <a:r>
              <a:rPr lang="en-US" sz="1900">
                <a:latin typeface="Cambria"/>
                <a:ea typeface="Cambria"/>
                <a:cs typeface="Cambria"/>
                <a:sym typeface="Cambria"/>
              </a:rPr>
              <a:t>Your meals will then be available for pick up between 10:15 - 10:45 each day at the front of the building</a:t>
            </a:r>
            <a:endParaRPr sz="1900"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mbria"/>
              <a:ea typeface="Cambria"/>
              <a:cs typeface="Cambria"/>
              <a:sym typeface="Cambria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You will need your student ID number to pick up the meal which will be just inside the front doors. </a:t>
            </a:r>
            <a:r>
              <a:rPr lang="en-US" sz="1900">
                <a:solidFill>
                  <a:schemeClr val="dk1"/>
                </a:solidFill>
                <a:highlight>
                  <a:srgbClr val="FFFF00"/>
                </a:highlight>
                <a:latin typeface="Cambria"/>
                <a:ea typeface="Cambria"/>
                <a:cs typeface="Cambria"/>
                <a:sym typeface="Cambria"/>
              </a:rPr>
              <a:t>PICK UP IS BETWEEN 10:15 – 10:45</a:t>
            </a:r>
            <a:endParaRPr sz="2900"/>
          </a:p>
        </p:txBody>
      </p:sp>
      <p:pic>
        <p:nvPicPr>
          <p:cNvPr descr="ptotoday-clipart-21-final.jpg" id="282" name="Google Shape;28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701281">
            <a:off x="6180532" y="4722884"/>
            <a:ext cx="2064461" cy="2064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9"/>
          <p:cNvSpPr txBox="1"/>
          <p:nvPr>
            <p:ph type="title"/>
          </p:nvPr>
        </p:nvSpPr>
        <p:spPr>
          <a:xfrm>
            <a:off x="762000" y="5224425"/>
            <a:ext cx="6781800" cy="11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/>
              <a:t>Grab and Go Meals</a:t>
            </a:r>
            <a:endParaRPr/>
          </a:p>
        </p:txBody>
      </p:sp>
      <p:pic>
        <p:nvPicPr>
          <p:cNvPr descr="url-1.jpeg" id="288" name="Google Shape;28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639602">
            <a:off x="6537166" y="5083006"/>
            <a:ext cx="1940939" cy="1713549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9"/>
          <p:cNvSpPr txBox="1"/>
          <p:nvPr>
            <p:ph idx="2" type="body"/>
          </p:nvPr>
        </p:nvSpPr>
        <p:spPr>
          <a:xfrm>
            <a:off x="370425" y="634625"/>
            <a:ext cx="4274700" cy="466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8125" lvl="0" marL="228600" rtl="0" algn="l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You can apply for free or reduced lunch benefits in the main office.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•"/>
            </a:pP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Breakfast cost is $1.25     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•"/>
            </a:pP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Lunch cost is $2.25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•"/>
            </a:pP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Reduced cost is $0.30      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•"/>
            </a:pP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Reduced cost is $0.40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•"/>
            </a:pP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Free includes breakfast and lunch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•"/>
            </a:pP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Adult lunch or second child lunch is $3.75</a:t>
            </a: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38125" lvl="0" marL="228600" rtl="0" algn="l">
              <a:spcBef>
                <a:spcPts val="480"/>
              </a:spcBef>
              <a:spcAft>
                <a:spcPts val="0"/>
              </a:spcAft>
              <a:buSzPts val="1800"/>
              <a:buFont typeface="Cambria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Lunch money must be deposited in the main office before 10:15 AM to be available for lunch that day.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38125" lvl="0" marL="228600" rtl="0" algn="l">
              <a:spcBef>
                <a:spcPts val="480"/>
              </a:spcBef>
              <a:spcAft>
                <a:spcPts val="0"/>
              </a:spcAft>
              <a:buSzPts val="1800"/>
              <a:buFont typeface="Cambria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You can also pay through the online PayPams</a:t>
            </a:r>
            <a:r>
              <a:rPr lang="en-US" sz="1500">
                <a:latin typeface="Average"/>
                <a:ea typeface="Average"/>
                <a:cs typeface="Average"/>
                <a:sym typeface="Average"/>
              </a:rPr>
              <a:t> 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ambria"/>
              <a:ea typeface="Cambria"/>
              <a:cs typeface="Cambria"/>
              <a:sym typeface="Cambria"/>
            </a:endParaRPr>
          </a:p>
          <a:p>
            <a:pPr indent="-123825" lvl="0" marL="2286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0" name="Google Shape;290;p29"/>
          <p:cNvSpPr txBox="1"/>
          <p:nvPr>
            <p:ph idx="3" type="body"/>
          </p:nvPr>
        </p:nvSpPr>
        <p:spPr>
          <a:xfrm>
            <a:off x="5646576" y="609600"/>
            <a:ext cx="2656200" cy="639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Menu </a:t>
            </a:r>
            <a:endParaRPr/>
          </a:p>
        </p:txBody>
      </p:sp>
      <p:sp>
        <p:nvSpPr>
          <p:cNvPr id="291" name="Google Shape;291;p29"/>
          <p:cNvSpPr txBox="1"/>
          <p:nvPr>
            <p:ph idx="4" type="body"/>
          </p:nvPr>
        </p:nvSpPr>
        <p:spPr>
          <a:xfrm>
            <a:off x="5586525" y="1329275"/>
            <a:ext cx="3193800" cy="373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Breakfast Menu:</a:t>
            </a:r>
            <a:endParaRPr b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cereal, fruit, and milk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Lunch Menu: </a:t>
            </a:r>
            <a:endParaRPr b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Monday – Mini Corn Dog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Tuesday – PBJ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Wednesday – Hamburger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Thursday – Pizza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Friday – Turkey Deli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3"/>
          <p:cNvSpPr txBox="1"/>
          <p:nvPr>
            <p:ph type="ctrTitle"/>
          </p:nvPr>
        </p:nvSpPr>
        <p:spPr>
          <a:xfrm>
            <a:off x="762000" y="1519122"/>
            <a:ext cx="7543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Impact"/>
              <a:buNone/>
            </a:pPr>
            <a:r>
              <a:rPr lang="en-US" sz="7200"/>
              <a:t>Terminology</a:t>
            </a:r>
            <a:endParaRPr/>
          </a:p>
        </p:txBody>
      </p:sp>
      <p:sp>
        <p:nvSpPr>
          <p:cNvPr id="297" name="Google Shape;297;p23"/>
          <p:cNvSpPr txBox="1"/>
          <p:nvPr>
            <p:ph idx="1" type="subTitle"/>
          </p:nvPr>
        </p:nvSpPr>
        <p:spPr>
          <a:xfrm>
            <a:off x="762000" y="3097473"/>
            <a:ext cx="6858000" cy="1260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70"/>
              <a:buNone/>
            </a:pPr>
            <a:r>
              <a:t/>
            </a:r>
            <a:endParaRPr sz="2170"/>
          </a:p>
          <a:p>
            <a:pPr indent="0" lvl="0" marL="0" rtl="0" algn="ctr">
              <a:lnSpc>
                <a:spcPct val="80000"/>
              </a:lnSpc>
              <a:spcBef>
                <a:spcPts val="1069"/>
              </a:spcBef>
              <a:spcAft>
                <a:spcPts val="0"/>
              </a:spcAft>
              <a:buSzPts val="5347"/>
              <a:buNone/>
            </a:pPr>
            <a:r>
              <a:rPr lang="en-US" sz="5347"/>
              <a:t>3</a:t>
            </a:r>
            <a:r>
              <a:rPr baseline="30000" lang="en-US" sz="5347"/>
              <a:t>rd</a:t>
            </a:r>
            <a:r>
              <a:rPr lang="en-US" sz="5347"/>
              <a:t> period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7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/>
              <a:t>Term Grades</a:t>
            </a:r>
            <a:endParaRPr/>
          </a:p>
        </p:txBody>
      </p:sp>
      <p:sp>
        <p:nvSpPr>
          <p:cNvPr id="303" name="Google Shape;303;p37"/>
          <p:cNvSpPr txBox="1"/>
          <p:nvPr>
            <p:ph idx="1" type="body"/>
          </p:nvPr>
        </p:nvSpPr>
        <p:spPr>
          <a:xfrm>
            <a:off x="762000" y="702365"/>
            <a:ext cx="7543800" cy="40252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All final grades are tracked online using a program called Skyward. A username and password will be provided for you.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Individual practice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13"/>
                  </a:ext>
                </a:extLst>
              </a:rPr>
              <a:t> / assessment</a:t>
            </a:r>
            <a:r>
              <a:rPr lang="en-US"/>
              <a:t> grades will be found on Canvas</a:t>
            </a:r>
            <a:endParaRPr/>
          </a:p>
          <a:p>
            <a:pPr indent="-121920" lvl="0" marL="27432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You will earn a final grade at the end of each quarter.  There are four quarters.</a:t>
            </a:r>
            <a:endParaRPr/>
          </a:p>
          <a:p>
            <a:pPr indent="-121920" lvl="0" marL="27432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Report cards are not printed and sent home. Your final grades will be posted online for you to view on Skyward.</a:t>
            </a:r>
            <a:endParaRPr/>
          </a:p>
        </p:txBody>
      </p:sp>
      <p:pic>
        <p:nvPicPr>
          <p:cNvPr descr="reportcard-300x247.jpg" id="304" name="Google Shape;30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3027" y="4926723"/>
            <a:ext cx="2343625" cy="167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8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/>
              <a:t>Midterm Reports</a:t>
            </a:r>
            <a:endParaRPr/>
          </a:p>
        </p:txBody>
      </p:sp>
      <p:sp>
        <p:nvSpPr>
          <p:cNvPr id="310" name="Google Shape;310;p38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An email will be sent to your parents once per quarter to indicate your current grades and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14"/>
                  </a:ext>
                </a:extLst>
              </a:rPr>
              <a:t>missing assignments.</a:t>
            </a:r>
            <a:endParaRPr/>
          </a:p>
          <a:p>
            <a:pPr indent="-236220" lvl="0" marL="27432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Your teacher may also email you missing assignment reminders from Canvas throughout each quarter.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u="sng"/>
              <a:t>This is not your final grade</a:t>
            </a:r>
            <a:r>
              <a:rPr lang="en-US"/>
              <a:t>.  It is to let you and your parents know of your progress in each of your classes up to that date.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Grade information is always available for you or your parents on Skyward.</a:t>
            </a:r>
            <a:endParaRPr/>
          </a:p>
        </p:txBody>
      </p:sp>
      <p:pic>
        <p:nvPicPr>
          <p:cNvPr descr="report_card_1.gif" id="311" name="Google Shape;31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7183" y="4069857"/>
            <a:ext cx="1821565" cy="2562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9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/>
              <a:t>GPA</a:t>
            </a:r>
            <a:endParaRPr/>
          </a:p>
        </p:txBody>
      </p:sp>
      <p:sp>
        <p:nvSpPr>
          <p:cNvPr id="317" name="Google Shape;317;p39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Grade Point Average (GPA)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A=4.0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B=3.0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C=2.0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D=1.0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F=0.0</a:t>
            </a:r>
            <a:endParaRPr/>
          </a:p>
        </p:txBody>
      </p:sp>
      <p:pic>
        <p:nvPicPr>
          <p:cNvPr descr="icon_gpa_calculator.png" id="318" name="Google Shape;31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3844" y="2771103"/>
            <a:ext cx="3917150" cy="3103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0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/>
              <a:t>Honor Roll</a:t>
            </a:r>
            <a:endParaRPr/>
          </a:p>
        </p:txBody>
      </p:sp>
      <p:sp>
        <p:nvSpPr>
          <p:cNvPr id="324" name="Google Shape;324;p40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 list of Honor Roll students will be posted each term.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To qualify, a student must earn a 3.5 GPA. </a:t>
            </a:r>
            <a:endParaRPr/>
          </a:p>
        </p:txBody>
      </p:sp>
      <p:pic>
        <p:nvPicPr>
          <p:cNvPr descr="_full_honor roll clipart.jpg" id="325" name="Google Shape;32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6812" y="3371002"/>
            <a:ext cx="3455278" cy="2401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2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/>
              <a:t>NJHS</a:t>
            </a:r>
            <a:endParaRPr/>
          </a:p>
        </p:txBody>
      </p:sp>
      <p:sp>
        <p:nvSpPr>
          <p:cNvPr id="331" name="Google Shape;331;p42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NJHS stands for National Junior Honors Society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Primarily a service organization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In order to be a member you must maintain a 3.6 cumulative GPA</a:t>
            </a:r>
            <a:endParaRPr/>
          </a:p>
          <a:p>
            <a:pPr indent="-121920" lvl="0" marL="27432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url.jpeg" id="332" name="Google Shape;33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5200" y="4095912"/>
            <a:ext cx="2768600" cy="193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3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/>
              <a:t>Citizenship</a:t>
            </a:r>
            <a:endParaRPr/>
          </a:p>
        </p:txBody>
      </p:sp>
      <p:sp>
        <p:nvSpPr>
          <p:cNvPr id="338" name="Google Shape;338;p43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20"/>
              <a:buNone/>
            </a:pPr>
            <a:r>
              <a:rPr lang="en-US" sz="2220"/>
              <a:t>Citizenship is a grade assigned to students for behavior and character.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t/>
            </a:r>
            <a:endParaRPr sz="2220"/>
          </a:p>
          <a:p>
            <a:pPr indent="-274320" lvl="0" marL="27432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H = Honors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S = Satisfactory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N = Needs Improvement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U = Unsatisfactory</a:t>
            </a:r>
            <a:endParaRPr/>
          </a:p>
          <a:p>
            <a:pPr indent="-133350" lvl="0" marL="27432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t/>
            </a:r>
            <a:endParaRPr sz="2220"/>
          </a:p>
          <a:p>
            <a:pPr indent="-274320" lvl="0" marL="27432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Turn to </a:t>
            </a:r>
            <a:r>
              <a:rPr b="1" lang="en-US" sz="2220"/>
              <a:t>page 13</a:t>
            </a:r>
            <a:r>
              <a:rPr lang="en-US" sz="2220"/>
              <a:t> in your planner.</a:t>
            </a:r>
            <a:endParaRPr sz="2220"/>
          </a:p>
          <a:p>
            <a:pPr indent="-274320" lvl="0" marL="27432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220"/>
              <a:buChar char="•"/>
            </a:pPr>
            <a:r>
              <a:rPr b="1" lang="en-US" sz="2220"/>
              <a:t>Glue in the updated </a:t>
            </a:r>
            <a:r>
              <a:rPr lang="en-US" sz="2220"/>
              <a:t>Citizenship Rubric and then review it.</a:t>
            </a:r>
            <a:endParaRPr/>
          </a:p>
        </p:txBody>
      </p:sp>
      <p:pic>
        <p:nvPicPr>
          <p:cNvPr descr="images.jpeg" id="339" name="Google Shape;33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8898" y="4572000"/>
            <a:ext cx="2409526" cy="214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4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/>
              <a:t>Disclosure Statement</a:t>
            </a:r>
            <a:endParaRPr/>
          </a:p>
        </p:txBody>
      </p:sp>
      <p:sp>
        <p:nvSpPr>
          <p:cNvPr id="345" name="Google Shape;345;p44"/>
          <p:cNvSpPr txBox="1"/>
          <p:nvPr>
            <p:ph idx="1" type="body"/>
          </p:nvPr>
        </p:nvSpPr>
        <p:spPr>
          <a:xfrm>
            <a:off x="762000" y="685800"/>
            <a:ext cx="7543800" cy="2473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Classroom Document produced by each of your teachers that explains their classroom rules and expectations.</a:t>
            </a:r>
            <a:endParaRPr/>
          </a:p>
        </p:txBody>
      </p:sp>
      <p:pic>
        <p:nvPicPr>
          <p:cNvPr descr="imgres.jpeg" id="346" name="Google Shape;34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5077" y="2635249"/>
            <a:ext cx="2864975" cy="282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 txBox="1"/>
          <p:nvPr>
            <p:ph type="ctrTitle"/>
          </p:nvPr>
        </p:nvSpPr>
        <p:spPr>
          <a:xfrm>
            <a:off x="762000" y="-99949"/>
            <a:ext cx="7543800" cy="33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Impact"/>
              <a:buNone/>
            </a:pPr>
            <a:br>
              <a:rPr lang="en-US" sz="7200"/>
            </a:br>
            <a:r>
              <a:rPr lang="en-US" sz="7200"/>
              <a:t>How to Read Your Schedule/ Bell Schedule and Tour</a:t>
            </a:r>
            <a:endParaRPr/>
          </a:p>
        </p:txBody>
      </p:sp>
      <p:sp>
        <p:nvSpPr>
          <p:cNvPr id="144" name="Google Shape;144;p2"/>
          <p:cNvSpPr txBox="1"/>
          <p:nvPr>
            <p:ph idx="1" type="subTitle"/>
          </p:nvPr>
        </p:nvSpPr>
        <p:spPr>
          <a:xfrm>
            <a:off x="762000" y="47244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800"/>
              <a:t>1</a:t>
            </a:r>
            <a:r>
              <a:rPr baseline="30000" lang="en-US" sz="4800"/>
              <a:t>st</a:t>
            </a:r>
            <a:r>
              <a:rPr lang="en-US" sz="4800"/>
              <a:t> Period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2"/>
          <p:cNvSpPr txBox="1"/>
          <p:nvPr>
            <p:ph type="ctrTitle"/>
          </p:nvPr>
        </p:nvSpPr>
        <p:spPr>
          <a:xfrm>
            <a:off x="762000" y="1643977"/>
            <a:ext cx="7543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Impact"/>
              <a:buNone/>
            </a:pPr>
            <a:r>
              <a:rPr lang="en-US" sz="7500"/>
              <a:t>Digital Citizenship as a GREAT Bruin</a:t>
            </a:r>
            <a:endParaRPr sz="7500"/>
          </a:p>
        </p:txBody>
      </p:sp>
      <p:sp>
        <p:nvSpPr>
          <p:cNvPr id="352" name="Google Shape;352;p32"/>
          <p:cNvSpPr txBox="1"/>
          <p:nvPr>
            <p:ph idx="1" type="subTitle"/>
          </p:nvPr>
        </p:nvSpPr>
        <p:spPr>
          <a:xfrm>
            <a:off x="762000" y="3381984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800"/>
              <a:t>4</a:t>
            </a:r>
            <a:r>
              <a:rPr baseline="30000" lang="en-US" sz="4800"/>
              <a:t>th</a:t>
            </a:r>
            <a:r>
              <a:rPr lang="en-US" sz="4800"/>
              <a:t> period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5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/>
              <a:t>PBIS Matrix</a:t>
            </a:r>
            <a:endParaRPr/>
          </a:p>
        </p:txBody>
      </p:sp>
      <p:sp>
        <p:nvSpPr>
          <p:cNvPr id="358" name="Google Shape;358;p35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Please turn to </a:t>
            </a:r>
            <a:r>
              <a:rPr b="1" lang="en-US" u="sng"/>
              <a:t>page 74 </a:t>
            </a:r>
            <a:r>
              <a:rPr lang="en-US"/>
              <a:t>in your planner.</a:t>
            </a:r>
            <a:endParaRPr/>
          </a:p>
          <a:p>
            <a:pPr indent="-121920" lvl="0" marL="27432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Review GREAT Bruin expectations.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8fea857e8b_0_55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GREAT Bruins</a:t>
            </a:r>
            <a:endParaRPr/>
          </a:p>
        </p:txBody>
      </p:sp>
      <p:sp>
        <p:nvSpPr>
          <p:cNvPr id="364" name="Google Shape;364;g8fea857e8b_0_55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US" sz="4300"/>
              <a:t>G</a:t>
            </a:r>
            <a:r>
              <a:rPr lang="en-US" sz="4300"/>
              <a:t>ood Citizens</a:t>
            </a:r>
            <a:endParaRPr sz="43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US" sz="4300"/>
              <a:t>R</a:t>
            </a:r>
            <a:r>
              <a:rPr lang="en-US" sz="4300"/>
              <a:t>espectful</a:t>
            </a:r>
            <a:endParaRPr sz="43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US" sz="4300"/>
              <a:t>E</a:t>
            </a:r>
            <a:r>
              <a:rPr lang="en-US" sz="4300"/>
              <a:t>ngage</a:t>
            </a:r>
            <a:endParaRPr sz="43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US" sz="4300"/>
              <a:t>A</a:t>
            </a:r>
            <a:r>
              <a:rPr lang="en-US" sz="4300"/>
              <a:t>lways safe</a:t>
            </a:r>
            <a:endParaRPr sz="43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US" sz="4300"/>
              <a:t>T</a:t>
            </a:r>
            <a:r>
              <a:rPr lang="en-US" sz="4300"/>
              <a:t>otally Responsible</a:t>
            </a:r>
            <a:endParaRPr sz="43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91b586930a_0_2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Good Citizens</a:t>
            </a:r>
            <a:endParaRPr/>
          </a:p>
        </p:txBody>
      </p:sp>
      <p:sp>
        <p:nvSpPr>
          <p:cNvPr id="370" name="Google Shape;370;g91b586930a_0_2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GREAT Bruins are Good Citizens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Remember to use academic and appropriate language at all school scheduled times.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Report anything you see that makes you feel uncomfortable or inappropriate, during your online learning, to your teacher.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91b586930a_0_7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Respectful</a:t>
            </a:r>
            <a:endParaRPr/>
          </a:p>
        </p:txBody>
      </p:sp>
      <p:sp>
        <p:nvSpPr>
          <p:cNvPr id="376" name="Google Shape;376;g91b586930a_0_7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GREAT Bruins are Respectful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Be positive when collaborating digitally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Be on time to your Google Meet times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Be kind in your messaging/chat with other school members</a:t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Respect other student’s ideas. </a:t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We all learn best when we work together!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91b586930a_0_12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Engaged</a:t>
            </a:r>
            <a:endParaRPr/>
          </a:p>
        </p:txBody>
      </p:sp>
      <p:sp>
        <p:nvSpPr>
          <p:cNvPr id="382" name="Google Shape;382;g91b586930a_0_12"/>
          <p:cNvSpPr txBox="1"/>
          <p:nvPr>
            <p:ph idx="1" type="body"/>
          </p:nvPr>
        </p:nvSpPr>
        <p:spPr>
          <a:xfrm>
            <a:off x="762000" y="685800"/>
            <a:ext cx="7806300" cy="388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GREAT Bruins are Engaged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Only visit approved internet sites (Canvas, Skyward, etc.) on your district provided chromebook.</a:t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Participate appropriately with your online learning. This looks like: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Muting the microphone when you are not speaking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Use chat features to ask questions to the teacher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Minimize distraction as best as you can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Remember if your camera is on, others can see you</a:t>
            </a:r>
            <a:endParaRPr sz="1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91b586930a_0_17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Always Safe</a:t>
            </a:r>
            <a:endParaRPr/>
          </a:p>
        </p:txBody>
      </p:sp>
      <p:sp>
        <p:nvSpPr>
          <p:cNvPr id="388" name="Google Shape;388;g91b586930a_0_17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GREAT Bruins are Always Safe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Hold your computer with both hands while walking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Your computer should be shut when walking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Never give out personal information including login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91b586930a_0_22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Totally Responsible</a:t>
            </a:r>
            <a:endParaRPr/>
          </a:p>
        </p:txBody>
      </p:sp>
      <p:sp>
        <p:nvSpPr>
          <p:cNvPr id="394" name="Google Shape;394;g91b586930a_0_22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GREAT Bruins are Totally Responsible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Keep your chromebook charged and ready to use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Keep food and drink away from your device.</a:t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91b586930a_0_34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Check in</a:t>
            </a:r>
            <a:endParaRPr/>
          </a:p>
        </p:txBody>
      </p:sp>
      <p:sp>
        <p:nvSpPr>
          <p:cNvPr id="400" name="Google Shape;400;g91b586930a_0_34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If you still need your chromebook and online materials please go to the main office and pick these up.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Any questions?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7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/>
              <a:t>Dismissal</a:t>
            </a:r>
            <a:endParaRPr/>
          </a:p>
        </p:txBody>
      </p:sp>
      <p:sp>
        <p:nvSpPr>
          <p:cNvPr id="406" name="Google Shape;406;p57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Welcome to Butler Middle School!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It is going to be a GREAT year.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/>
          <p:nvPr>
            <p:ph type="title"/>
          </p:nvPr>
        </p:nvSpPr>
        <p:spPr>
          <a:xfrm>
            <a:off x="663075" y="4642675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/>
              <a:t>Your Schedule</a:t>
            </a:r>
            <a:endParaRPr/>
          </a:p>
        </p:txBody>
      </p:sp>
      <p:sp>
        <p:nvSpPr>
          <p:cNvPr id="150" name="Google Shape;150;p3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/>
              <a:t>A/B Schedules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On A days we have periods 1A-6A and on B days we have periods 1B-6B.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On your schedule there is an “A day” column and a “B day” column.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Online students--this will apply to your electives classes.  </a:t>
            </a:r>
            <a:endParaRPr/>
          </a:p>
        </p:txBody>
      </p:sp>
      <p:pic>
        <p:nvPicPr>
          <p:cNvPr descr="CalendarClipart.gif" id="151" name="Google Shape;15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7494" y="4375963"/>
            <a:ext cx="3175000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/>
              <a:t>Your Schedule</a:t>
            </a:r>
            <a:endParaRPr/>
          </a:p>
        </p:txBody>
      </p:sp>
      <p:sp>
        <p:nvSpPr>
          <p:cNvPr id="157" name="Google Shape;157;p4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You will have work to do in your core classes EVERY day </a:t>
            </a:r>
            <a:r>
              <a:rPr b="1" lang="en-US"/>
              <a:t>on Canvas</a:t>
            </a:r>
            <a:r>
              <a:rPr lang="en-US"/>
              <a:t>!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Math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Science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Social Studies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Language Arts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images.jpeg" id="158" name="Google Shape;15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86052" y="4805502"/>
            <a:ext cx="2899575" cy="18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/>
              <a:t>Your Schedule</a:t>
            </a:r>
            <a:endParaRPr/>
          </a:p>
        </p:txBody>
      </p:sp>
      <p:sp>
        <p:nvSpPr>
          <p:cNvPr id="164" name="Google Shape;164;p5"/>
          <p:cNvSpPr txBox="1"/>
          <p:nvPr>
            <p:ph idx="1" type="body"/>
          </p:nvPr>
        </p:nvSpPr>
        <p:spPr>
          <a:xfrm>
            <a:off x="762000" y="533400"/>
            <a:ext cx="75438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600">
                <a:solidFill>
                  <a:schemeClr val="dk1"/>
                </a:solidFill>
              </a:rPr>
              <a:t>You will meet with your teacher </a:t>
            </a:r>
            <a:r>
              <a:rPr lang="en-US" sz="26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at scheduled times that you will be invited to</a:t>
            </a:r>
            <a:r>
              <a:rPr lang="en-US" sz="2600">
                <a:solidFill>
                  <a:schemeClr val="dk1"/>
                </a:solidFill>
              </a:rPr>
              <a:t>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600">
                <a:solidFill>
                  <a:schemeClr val="dk1"/>
                </a:solidFill>
              </a:rPr>
              <a:t>These sessions will be recorded so if you are ill or miss one, you are expected to watch the recording.  </a:t>
            </a:r>
            <a:endParaRPr sz="2600">
              <a:solidFill>
                <a:schemeClr val="dk1"/>
              </a:solidFill>
            </a:endParaRPr>
          </a:p>
        </p:txBody>
      </p:sp>
      <p:pic>
        <p:nvPicPr>
          <p:cNvPr descr="url.jpeg" id="165" name="Google Shape;16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9511" y="4308493"/>
            <a:ext cx="3225140" cy="2092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/>
              <a:t>Your Schedule</a:t>
            </a:r>
            <a:endParaRPr/>
          </a:p>
        </p:txBody>
      </p:sp>
      <p:sp>
        <p:nvSpPr>
          <p:cNvPr id="171" name="Google Shape;171;p6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Your Schedule has a lot of useful information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Teacher’s Name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Name of Class</a:t>
            </a:r>
            <a:endParaRPr>
              <a:extLst>
                <a:ext uri="http://customooxmlschemas.google.com/">
                  <go:slidesCustomData xmlns:go="http://customooxmlschemas.google.com/" textRoundtripDataId="3"/>
                </a:ext>
              </a:extLst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Room Numbers</a:t>
            </a:r>
            <a:endParaRPr/>
          </a:p>
        </p:txBody>
      </p:sp>
      <p:pic>
        <p:nvPicPr>
          <p:cNvPr descr="images.jpeg" id="172" name="Google Shape;17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0353" y="2654299"/>
            <a:ext cx="3325066" cy="236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/>
              <a:t>Your Day</a:t>
            </a:r>
            <a:endParaRPr/>
          </a:p>
        </p:txBody>
      </p:sp>
      <p:sp>
        <p:nvSpPr>
          <p:cNvPr id="178" name="Google Shape;178;p8"/>
          <p:cNvSpPr txBox="1"/>
          <p:nvPr>
            <p:ph idx="1" type="body"/>
          </p:nvPr>
        </p:nvSpPr>
        <p:spPr>
          <a:xfrm>
            <a:off x="510175" y="518575"/>
            <a:ext cx="8029800" cy="49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There is work to complete for each class, </a:t>
            </a:r>
            <a:r>
              <a:rPr b="1" lang="en-US" u="sng"/>
              <a:t>every</a:t>
            </a:r>
            <a:r>
              <a:rPr lang="en-US" u="sng"/>
              <a:t> day.</a:t>
            </a:r>
            <a:endParaRPr u="sng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You will complete one module each week in Canvas in each subject area.  Each module should take about 3-4 hours.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Your teacher will be watching your progress through these modules </a:t>
            </a:r>
            <a:r>
              <a:rPr lang="en-US"/>
              <a:t>and will be available to help each day at the assigned class time.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Keep a consistent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 </a:t>
            </a:r>
            <a:r>
              <a:rPr lang="en-US"/>
              <a:t>daily schedule to help yourself be a successful Bruin!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121920" lvl="0" marL="27432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None/>
            </a:pPr>
            <a:r>
              <a:t/>
            </a:r>
            <a:endParaRPr/>
          </a:p>
        </p:txBody>
      </p:sp>
      <p:pic>
        <p:nvPicPr>
          <p:cNvPr descr="url.jpeg" id="179" name="Google Shape;17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50681">
            <a:off x="7104300" y="4706670"/>
            <a:ext cx="1850426" cy="1960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/>
          <p:nvPr>
            <p:ph type="title"/>
          </p:nvPr>
        </p:nvSpPr>
        <p:spPr>
          <a:xfrm>
            <a:off x="762000" y="4691275"/>
            <a:ext cx="78279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/>
              <a:t>Bell Schedules –  </a:t>
            </a:r>
            <a:r>
              <a:rPr lang="en-US" sz="2000"/>
              <a:t>Inside Cover of Planner</a:t>
            </a:r>
            <a:endParaRPr/>
          </a:p>
        </p:txBody>
      </p:sp>
      <p:sp>
        <p:nvSpPr>
          <p:cNvPr id="185" name="Google Shape;185;p33"/>
          <p:cNvSpPr txBox="1"/>
          <p:nvPr/>
        </p:nvSpPr>
        <p:spPr>
          <a:xfrm>
            <a:off x="486888" y="4963886"/>
            <a:ext cx="81702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0" baseline="3000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Grade Students have </a:t>
            </a:r>
            <a:r>
              <a:rPr b="1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Lunch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3"/>
          <p:cNvSpPr txBox="1"/>
          <p:nvPr/>
        </p:nvSpPr>
        <p:spPr>
          <a:xfrm>
            <a:off x="395400" y="546350"/>
            <a:ext cx="41769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Monday - Thursday</a:t>
            </a:r>
            <a:endParaRPr b="1" i="0" sz="2600" u="none" cap="none" strike="noStrik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33"/>
          <p:cNvSpPr txBox="1"/>
          <p:nvPr/>
        </p:nvSpPr>
        <p:spPr>
          <a:xfrm>
            <a:off x="5061950" y="564975"/>
            <a:ext cx="38301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Friday</a:t>
            </a:r>
            <a:endParaRPr b="1" i="0" sz="2600" u="none" cap="none" strike="noStrik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8" name="Google Shape;18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189000"/>
            <a:ext cx="4419900" cy="2595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4700" y="1170375"/>
            <a:ext cx="4266898" cy="261384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3"/>
          <p:cNvSpPr txBox="1"/>
          <p:nvPr/>
        </p:nvSpPr>
        <p:spPr>
          <a:xfrm>
            <a:off x="551350" y="4072575"/>
            <a:ext cx="7656300" cy="8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Please glue a corrected bell schedule into your student planner 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extLst>
                <a:ext uri="http://customooxmlschemas.google.com/">
                  <go:slidesCustomData xmlns:go="http://customooxmlschemas.google.com/" textRoundtripDataId="6"/>
                </a:ext>
              </a:extLs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on the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inside cover.</a:t>
            </a:r>
            <a:endParaRPr b="1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ewsPrint">
  <a:themeElements>
    <a:clrScheme name="Elemental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2013-08-15T16:31:47Z</dcterms:created>
  <dc:creator>Ellen Andersen</dc:creator>
</cp:coreProperties>
</file>